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63" r:id="rId3"/>
    <p:sldId id="259" r:id="rId4"/>
    <p:sldId id="262" r:id="rId5"/>
    <p:sldId id="261" r:id="rId6"/>
    <p:sldId id="260" r:id="rId7"/>
    <p:sldId id="266" r:id="rId8"/>
    <p:sldId id="267" r:id="rId9"/>
    <p:sldId id="265" r:id="rId10"/>
    <p:sldId id="264" r:id="rId11"/>
    <p:sldId id="268" r:id="rId12"/>
    <p:sldId id="269" r:id="rId13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Noto Sans CJK KR Regular" panose="020B0600000101010101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FD901B09-C9AF-43E7-88E5-0BD69938EB3C}">
          <p14:sldIdLst>
            <p14:sldId id="258"/>
            <p14:sldId id="263"/>
            <p14:sldId id="259"/>
            <p14:sldId id="262"/>
            <p14:sldId id="261"/>
            <p14:sldId id="260"/>
            <p14:sldId id="266"/>
            <p14:sldId id="267"/>
          </p14:sldIdLst>
        </p14:section>
        <p14:section name="제목 없는 구역" id="{09C48564-2EBC-4E04-928D-DA9E85E8B484}">
          <p14:sldIdLst>
            <p14:sldId id="265"/>
            <p14:sldId id="264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89" autoAdjust="0"/>
    <p:restoredTop sz="94622" autoAdjust="0"/>
  </p:normalViewPr>
  <p:slideViewPr>
    <p:cSldViewPr>
      <p:cViewPr varScale="1">
        <p:scale>
          <a:sx n="105" d="100"/>
          <a:sy n="105" d="100"/>
        </p:scale>
        <p:origin x="396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95800" y="1257300"/>
            <a:ext cx="7292828" cy="24574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0226"/>
              </a:lnSpc>
            </a:pPr>
            <a:r>
              <a:rPr lang="en-US" altLang="ko-KR" sz="6000" dirty="0" smtClean="0">
                <a:solidFill>
                  <a:srgbClr val="2C6BB2"/>
                </a:solidFill>
                <a:ea typeface="S-Core Dream 5 Medium"/>
              </a:rPr>
              <a:t>System Trading By Using </a:t>
            </a:r>
            <a:r>
              <a:rPr lang="en-US" altLang="ko-KR" sz="6000" dirty="0" err="1" smtClean="0">
                <a:solidFill>
                  <a:srgbClr val="2C6BB2"/>
                </a:solidFill>
                <a:ea typeface="S-Core Dream 5 Medium"/>
              </a:rPr>
              <a:t>Kiwoom</a:t>
            </a:r>
            <a:r>
              <a:rPr lang="en-US" altLang="ko-KR" sz="6000" dirty="0" smtClean="0">
                <a:solidFill>
                  <a:srgbClr val="2C6BB2"/>
                </a:solidFill>
                <a:ea typeface="S-Core Dream 5 Medium"/>
              </a:rPr>
              <a:t> API</a:t>
            </a:r>
            <a:endParaRPr lang="ko-KR" sz="6000" b="0" i="0" u="none" strike="noStrike" dirty="0">
              <a:solidFill>
                <a:srgbClr val="2C6BB2"/>
              </a:solidFill>
              <a:ea typeface="S-Core Dream 5 Medium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515600" y="5829300"/>
            <a:ext cx="6115050" cy="2590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12714"/>
              </a:lnSpc>
            </a:pPr>
            <a:r>
              <a:rPr lang="en-US" sz="2500" dirty="0" smtClean="0">
                <a:solidFill>
                  <a:srgbClr val="2C6BB2"/>
                </a:solidFill>
                <a:latin typeface="S-Core Dream 3 Light"/>
              </a:rPr>
              <a:t>[24-H2 CSE40500] </a:t>
            </a:r>
            <a:r>
              <a:rPr lang="ko-KR" altLang="en-US" sz="2500" dirty="0" smtClean="0">
                <a:solidFill>
                  <a:srgbClr val="2C6BB2"/>
                </a:solidFill>
                <a:latin typeface="S-Core Dream 3 Light"/>
              </a:rPr>
              <a:t>졸업 프로젝트</a:t>
            </a:r>
            <a:endParaRPr lang="en-US" sz="2500" dirty="0" smtClean="0">
              <a:solidFill>
                <a:srgbClr val="2C6BB2"/>
              </a:solidFill>
              <a:latin typeface="S-Core Dream 3 Light"/>
            </a:endParaRPr>
          </a:p>
          <a:p>
            <a:pPr lvl="0" algn="ctr">
              <a:lnSpc>
                <a:spcPct val="112714"/>
              </a:lnSpc>
            </a:pPr>
            <a:endParaRPr lang="en-US" sz="2500" b="0" i="0" u="none" strike="noStrike" dirty="0">
              <a:solidFill>
                <a:srgbClr val="2C6BB2"/>
              </a:solidFill>
              <a:latin typeface="S-Core Dream 3 Light"/>
            </a:endParaRPr>
          </a:p>
          <a:p>
            <a:pPr lvl="0" algn="r">
              <a:lnSpc>
                <a:spcPct val="112714"/>
              </a:lnSpc>
            </a:pPr>
            <a:r>
              <a:rPr lang="en-US" sz="2500" dirty="0" err="1" smtClean="0">
                <a:solidFill>
                  <a:srgbClr val="2C6BB2"/>
                </a:solidFill>
                <a:latin typeface="S-Core Dream 3 Light"/>
              </a:rPr>
              <a:t>SeokGyu</a:t>
            </a:r>
            <a:r>
              <a:rPr lang="en-US" sz="2500" dirty="0" smtClean="0">
                <a:solidFill>
                  <a:srgbClr val="2C6BB2"/>
                </a:solidFill>
                <a:latin typeface="S-Core Dream 3 Light"/>
              </a:rPr>
              <a:t> Lee (2017104010)</a:t>
            </a:r>
            <a:endParaRPr lang="en-US" sz="2500" b="0" i="0" u="none" strike="noStrike" dirty="0">
              <a:solidFill>
                <a:srgbClr val="2C6BB2"/>
              </a:solidFill>
              <a:latin typeface="S-Core Dream 3 Light"/>
            </a:endParaRPr>
          </a:p>
        </p:txBody>
      </p:sp>
    </p:spTree>
    <p:extLst>
      <p:ext uri="{BB962C8B-B14F-4D97-AF65-F5344CB8AC3E}">
        <p14:creationId xmlns:p14="http://schemas.microsoft.com/office/powerpoint/2010/main" val="397001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4343400" y="495300"/>
            <a:ext cx="7772400" cy="1470025"/>
          </a:xfrm>
        </p:spPr>
        <p:txBody>
          <a:bodyPr/>
          <a:lstStyle/>
          <a:p>
            <a:r>
              <a:rPr lang="en-US" altLang="ko-KR" dirty="0" err="1" smtClean="0"/>
              <a:t>Kiwoom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Tr</a:t>
            </a:r>
            <a:r>
              <a:rPr lang="en-US" altLang="ko-KR" dirty="0" smtClean="0"/>
              <a:t> signal/Slot </a:t>
            </a:r>
            <a:r>
              <a:rPr lang="ko-KR" altLang="en-US" dirty="0" smtClean="0"/>
              <a:t>연결</a:t>
            </a:r>
            <a:endParaRPr lang="ko-KR" altLang="en-US" dirty="0"/>
          </a:p>
        </p:txBody>
      </p:sp>
      <p:sp>
        <p:nvSpPr>
          <p:cNvPr id="4" name="부제목 3"/>
          <p:cNvSpPr>
            <a:spLocks noGrp="1"/>
          </p:cNvSpPr>
          <p:nvPr>
            <p:ph type="subTitle" idx="1"/>
          </p:nvPr>
        </p:nvSpPr>
        <p:spPr>
          <a:xfrm>
            <a:off x="1524000" y="2247900"/>
            <a:ext cx="13030200" cy="3505200"/>
          </a:xfrm>
        </p:spPr>
        <p:txBody>
          <a:bodyPr/>
          <a:lstStyle/>
          <a:p>
            <a:r>
              <a:rPr lang="en-US" altLang="ko-KR" dirty="0" err="1" smtClean="0">
                <a:solidFill>
                  <a:schemeClr val="tx1"/>
                </a:solidFill>
              </a:rPr>
              <a:t>setControl</a:t>
            </a:r>
            <a:r>
              <a:rPr lang="en-US" altLang="ko-KR" dirty="0" smtClean="0">
                <a:solidFill>
                  <a:schemeClr val="tx1"/>
                </a:solidFill>
              </a:rPr>
              <a:t>(“KHOPENAPI.KHOpenAPICtrl.1”)</a:t>
            </a:r>
          </a:p>
          <a:p>
            <a:r>
              <a:rPr lang="en-US" altLang="ko-KR" dirty="0" err="1" smtClean="0">
                <a:solidFill>
                  <a:schemeClr val="tx1"/>
                </a:solidFill>
              </a:rPr>
              <a:t>setControl</a:t>
            </a:r>
            <a:r>
              <a:rPr lang="ko-KR" altLang="en-US" dirty="0" smtClean="0">
                <a:solidFill>
                  <a:schemeClr val="tx1"/>
                </a:solidFill>
              </a:rPr>
              <a:t>은 </a:t>
            </a:r>
            <a:r>
              <a:rPr lang="en-US" altLang="ko-KR" dirty="0" smtClean="0">
                <a:solidFill>
                  <a:schemeClr val="tx1"/>
                </a:solidFill>
              </a:rPr>
              <a:t>ActiveX </a:t>
            </a:r>
            <a:r>
              <a:rPr lang="ko-KR" altLang="en-US" dirty="0" smtClean="0">
                <a:solidFill>
                  <a:schemeClr val="tx1"/>
                </a:solidFill>
              </a:rPr>
              <a:t>컨트롤을 불러오는 메서드 이고</a:t>
            </a:r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ko-KR" altLang="en-US" dirty="0" err="1" smtClean="0">
                <a:solidFill>
                  <a:schemeClr val="tx1"/>
                </a:solidFill>
              </a:rPr>
              <a:t>키움증권의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API </a:t>
            </a:r>
            <a:r>
              <a:rPr lang="ko-KR" altLang="en-US" dirty="0" smtClean="0">
                <a:solidFill>
                  <a:schemeClr val="tx1"/>
                </a:solidFill>
              </a:rPr>
              <a:t>컨트롤 객체를 불러온다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r>
              <a:rPr lang="ko-KR" altLang="en-US" dirty="0" smtClean="0">
                <a:solidFill>
                  <a:schemeClr val="tx1"/>
                </a:solidFill>
              </a:rPr>
              <a:t>이를 통하여 </a:t>
            </a:r>
            <a:r>
              <a:rPr lang="ko-KR" altLang="en-US" dirty="0" err="1" smtClean="0">
                <a:solidFill>
                  <a:schemeClr val="tx1"/>
                </a:solidFill>
              </a:rPr>
              <a:t>키움증권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en-US" altLang="ko-KR" dirty="0" err="1" smtClean="0">
                <a:solidFill>
                  <a:schemeClr val="tx1"/>
                </a:solidFill>
              </a:rPr>
              <a:t>OpenAPI</a:t>
            </a:r>
            <a:r>
              <a:rPr lang="ko-KR" altLang="en-US" dirty="0" smtClean="0">
                <a:solidFill>
                  <a:schemeClr val="tx1"/>
                </a:solidFill>
              </a:rPr>
              <a:t>의 기능을 사용할 수 있고 로그인</a:t>
            </a:r>
            <a:r>
              <a:rPr lang="en-US" altLang="ko-KR" dirty="0" smtClean="0">
                <a:solidFill>
                  <a:schemeClr val="tx1"/>
                </a:solidFill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</a:rPr>
              <a:t>데이터 요청 등 </a:t>
            </a:r>
            <a:r>
              <a:rPr lang="en-US" altLang="ko-KR" dirty="0" smtClean="0">
                <a:solidFill>
                  <a:schemeClr val="tx1"/>
                </a:solidFill>
              </a:rPr>
              <a:t>API</a:t>
            </a:r>
            <a:r>
              <a:rPr lang="ko-KR" altLang="en-US" dirty="0" smtClean="0">
                <a:solidFill>
                  <a:schemeClr val="tx1"/>
                </a:solidFill>
              </a:rPr>
              <a:t>기능을 활용할 수 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530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4343400" y="495300"/>
            <a:ext cx="7772400" cy="1470025"/>
          </a:xfrm>
        </p:spPr>
        <p:txBody>
          <a:bodyPr/>
          <a:lstStyle/>
          <a:p>
            <a:r>
              <a:rPr lang="en-US" altLang="ko-KR" dirty="0" err="1" smtClean="0"/>
              <a:t>Kiwoom</a:t>
            </a:r>
            <a:r>
              <a:rPr lang="en-US" altLang="ko-KR" dirty="0" smtClean="0"/>
              <a:t> </a:t>
            </a:r>
            <a:r>
              <a:rPr lang="ko-KR" altLang="en-US" dirty="0" smtClean="0"/>
              <a:t>로그인</a:t>
            </a:r>
            <a:r>
              <a:rPr lang="en-US" altLang="ko-KR" dirty="0" smtClean="0"/>
              <a:t>/</a:t>
            </a:r>
            <a:r>
              <a:rPr lang="ko-KR" altLang="en-US" dirty="0" smtClean="0"/>
              <a:t>성공여부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부제목 3"/>
          <p:cNvSpPr>
            <a:spLocks noGrp="1"/>
          </p:cNvSpPr>
          <p:nvPr>
            <p:ph type="subTitle" idx="1"/>
          </p:nvPr>
        </p:nvSpPr>
        <p:spPr>
          <a:xfrm>
            <a:off x="1524000" y="2247900"/>
            <a:ext cx="13030200" cy="3505200"/>
          </a:xfrm>
        </p:spPr>
        <p:txBody>
          <a:bodyPr/>
          <a:lstStyle/>
          <a:p>
            <a:r>
              <a:rPr lang="en-US" altLang="ko-KR" dirty="0" err="1" smtClean="0">
                <a:solidFill>
                  <a:schemeClr val="tx1"/>
                </a:solidFill>
              </a:rPr>
              <a:t>Self.dynamicCall</a:t>
            </a:r>
            <a:r>
              <a:rPr lang="en-US" altLang="ko-KR" dirty="0" smtClean="0">
                <a:solidFill>
                  <a:schemeClr val="tx1"/>
                </a:solidFill>
              </a:rPr>
              <a:t>(“</a:t>
            </a:r>
            <a:r>
              <a:rPr lang="en-US" altLang="ko-KR" dirty="0" err="1" smtClean="0">
                <a:solidFill>
                  <a:schemeClr val="tx1"/>
                </a:solidFill>
              </a:rPr>
              <a:t>CommConnect</a:t>
            </a:r>
            <a:r>
              <a:rPr lang="en-US" altLang="ko-KR" dirty="0" smtClean="0">
                <a:solidFill>
                  <a:schemeClr val="tx1"/>
                </a:solidFill>
              </a:rPr>
              <a:t>()”)</a:t>
            </a:r>
            <a:r>
              <a:rPr lang="ko-KR" altLang="en-US" dirty="0" smtClean="0">
                <a:solidFill>
                  <a:schemeClr val="tx1"/>
                </a:solidFill>
              </a:rPr>
              <a:t>는 로그인 창을 띄우고 사용자가</a:t>
            </a:r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ko-KR" altLang="en-US" dirty="0" smtClean="0">
                <a:solidFill>
                  <a:schemeClr val="tx1"/>
                </a:solidFill>
              </a:rPr>
              <a:t>로그인할 수 있게 해준다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r>
              <a:rPr lang="en-US" altLang="ko-KR" dirty="0" err="1" smtClean="0">
                <a:solidFill>
                  <a:schemeClr val="tx1"/>
                </a:solidFill>
              </a:rPr>
              <a:t>OpenAPI</a:t>
            </a:r>
            <a:r>
              <a:rPr lang="ko-KR" altLang="en-US" dirty="0" smtClean="0">
                <a:solidFill>
                  <a:schemeClr val="tx1"/>
                </a:solidFill>
              </a:rPr>
              <a:t>자동로그인 설정을 한다면 자동으로 </a:t>
            </a:r>
            <a:r>
              <a:rPr lang="ko-KR" altLang="en-US" dirty="0" err="1" smtClean="0">
                <a:solidFill>
                  <a:schemeClr val="tx1"/>
                </a:solidFill>
              </a:rPr>
              <a:t>로그인까지</a:t>
            </a:r>
            <a:r>
              <a:rPr lang="ko-KR" altLang="en-US" dirty="0" smtClean="0">
                <a:solidFill>
                  <a:schemeClr val="tx1"/>
                </a:solidFill>
              </a:rPr>
              <a:t> 가능하다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r>
              <a:rPr lang="ko-KR" altLang="en-US" dirty="0" smtClean="0">
                <a:solidFill>
                  <a:schemeClr val="tx1"/>
                </a:solidFill>
              </a:rPr>
              <a:t>이때 </a:t>
            </a:r>
            <a:r>
              <a:rPr lang="ko-KR" altLang="en-US" dirty="0" err="1" smtClean="0">
                <a:solidFill>
                  <a:schemeClr val="tx1"/>
                </a:solidFill>
              </a:rPr>
              <a:t>로그인이</a:t>
            </a:r>
            <a:r>
              <a:rPr lang="ko-KR" altLang="en-US" dirty="0" smtClean="0">
                <a:solidFill>
                  <a:schemeClr val="tx1"/>
                </a:solidFill>
              </a:rPr>
              <a:t> 성공하기 전까지 다음 코드들이 실행되면 안되기 때문에 </a:t>
            </a:r>
            <a:r>
              <a:rPr lang="en-US" altLang="ko-KR" dirty="0" err="1" smtClean="0">
                <a:solidFill>
                  <a:schemeClr val="tx1"/>
                </a:solidFill>
              </a:rPr>
              <a:t>QEvnetLoop</a:t>
            </a:r>
            <a:r>
              <a:rPr lang="en-US" altLang="ko-KR" dirty="0" smtClean="0">
                <a:solidFill>
                  <a:schemeClr val="tx1"/>
                </a:solidFill>
              </a:rPr>
              <a:t>()</a:t>
            </a:r>
            <a:r>
              <a:rPr lang="ko-KR" altLang="en-US" dirty="0" smtClean="0">
                <a:solidFill>
                  <a:schemeClr val="tx1"/>
                </a:solidFill>
              </a:rPr>
              <a:t>를 통해 </a:t>
            </a:r>
            <a:r>
              <a:rPr lang="en-US" altLang="ko-KR" dirty="0" smtClean="0">
                <a:solidFill>
                  <a:schemeClr val="tx1"/>
                </a:solidFill>
              </a:rPr>
              <a:t>block</a:t>
            </a:r>
            <a:r>
              <a:rPr lang="ko-KR" altLang="en-US" dirty="0" smtClean="0">
                <a:solidFill>
                  <a:schemeClr val="tx1"/>
                </a:solidFill>
              </a:rPr>
              <a:t>을 </a:t>
            </a:r>
            <a:r>
              <a:rPr lang="ko-KR" altLang="en-US" dirty="0" err="1" smtClean="0">
                <a:solidFill>
                  <a:schemeClr val="tx1"/>
                </a:solidFill>
              </a:rPr>
              <a:t>걸어줌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9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4343400" y="495300"/>
            <a:ext cx="7772400" cy="1470025"/>
          </a:xfrm>
        </p:spPr>
        <p:txBody>
          <a:bodyPr/>
          <a:lstStyle/>
          <a:p>
            <a:r>
              <a:rPr lang="ko-KR" altLang="en-US" dirty="0" smtClean="0"/>
              <a:t>계좌정보 가져오기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부제목 3"/>
          <p:cNvSpPr>
            <a:spLocks noGrp="1"/>
          </p:cNvSpPr>
          <p:nvPr>
            <p:ph type="subTitle" idx="1"/>
          </p:nvPr>
        </p:nvSpPr>
        <p:spPr>
          <a:xfrm>
            <a:off x="1524000" y="2247900"/>
            <a:ext cx="13030200" cy="3505200"/>
          </a:xfrm>
        </p:spPr>
        <p:txBody>
          <a:bodyPr>
            <a:normAutofit lnSpcReduction="10000"/>
          </a:bodyPr>
          <a:lstStyle/>
          <a:p>
            <a:r>
              <a:rPr lang="en-US" altLang="ko-KR" dirty="0" err="1" smtClean="0">
                <a:solidFill>
                  <a:schemeClr val="tx1"/>
                </a:solidFill>
              </a:rPr>
              <a:t>Self.dynamicCall</a:t>
            </a:r>
            <a:r>
              <a:rPr lang="en-US" altLang="ko-KR" dirty="0" smtClean="0">
                <a:solidFill>
                  <a:schemeClr val="tx1"/>
                </a:solidFill>
              </a:rPr>
              <a:t>(“</a:t>
            </a:r>
            <a:r>
              <a:rPr lang="en-US" altLang="ko-KR" dirty="0" err="1" smtClean="0">
                <a:solidFill>
                  <a:schemeClr val="tx1"/>
                </a:solidFill>
              </a:rPr>
              <a:t>SetInputValue</a:t>
            </a:r>
            <a:r>
              <a:rPr lang="en-US" altLang="ko-KR" dirty="0" smtClean="0">
                <a:solidFill>
                  <a:schemeClr val="tx1"/>
                </a:solidFill>
              </a:rPr>
              <a:t>(</a:t>
            </a:r>
            <a:r>
              <a:rPr lang="en-US" altLang="ko-KR" dirty="0" err="1" smtClean="0">
                <a:solidFill>
                  <a:schemeClr val="tx1"/>
                </a:solidFill>
              </a:rPr>
              <a:t>String,String</a:t>
            </a:r>
            <a:r>
              <a:rPr lang="en-US" altLang="ko-KR" dirty="0" smtClean="0">
                <a:solidFill>
                  <a:schemeClr val="tx1"/>
                </a:solidFill>
              </a:rPr>
              <a:t>)”,”</a:t>
            </a:r>
            <a:r>
              <a:rPr lang="ko-KR" altLang="en-US" dirty="0" smtClean="0">
                <a:solidFill>
                  <a:schemeClr val="tx1"/>
                </a:solidFill>
              </a:rPr>
              <a:t>계좌번호</a:t>
            </a:r>
            <a:r>
              <a:rPr lang="en-US" altLang="ko-KR" dirty="0" smtClean="0">
                <a:solidFill>
                  <a:schemeClr val="tx1"/>
                </a:solidFill>
              </a:rPr>
              <a:t>“, </a:t>
            </a:r>
            <a:r>
              <a:rPr lang="en-US" altLang="ko-KR" dirty="0" err="1" smtClean="0">
                <a:solidFill>
                  <a:schemeClr val="tx1"/>
                </a:solidFill>
              </a:rPr>
              <a:t>self.account_num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  <a:r>
              <a:rPr lang="ko-KR" altLang="en-US" dirty="0" smtClean="0">
                <a:solidFill>
                  <a:schemeClr val="tx1"/>
                </a:solidFill>
              </a:rPr>
              <a:t>를 통하여 나의 계좌번호를 설정하고 해당 계좌에 대한 정보를 </a:t>
            </a:r>
            <a:r>
              <a:rPr lang="ko-KR" altLang="en-US" dirty="0" err="1" smtClean="0">
                <a:solidFill>
                  <a:schemeClr val="tx1"/>
                </a:solidFill>
              </a:rPr>
              <a:t>가져올수</a:t>
            </a:r>
            <a:r>
              <a:rPr lang="ko-KR" altLang="en-US" dirty="0" smtClean="0">
                <a:solidFill>
                  <a:schemeClr val="tx1"/>
                </a:solidFill>
              </a:rPr>
              <a:t> 있음</a:t>
            </a:r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en-US" altLang="ko-KR" dirty="0" err="1" smtClean="0">
                <a:solidFill>
                  <a:schemeClr val="tx1"/>
                </a:solidFill>
              </a:rPr>
              <a:t>Self.dynamicCall</a:t>
            </a:r>
            <a:r>
              <a:rPr lang="en-US" altLang="ko-KR" dirty="0" smtClean="0">
                <a:solidFill>
                  <a:schemeClr val="tx1"/>
                </a:solidFill>
              </a:rPr>
              <a:t>(“</a:t>
            </a:r>
            <a:r>
              <a:rPr lang="en-US" altLang="ko-KR" dirty="0" err="1" smtClean="0">
                <a:solidFill>
                  <a:schemeClr val="tx1"/>
                </a:solidFill>
              </a:rPr>
              <a:t>CommRqData</a:t>
            </a:r>
            <a:r>
              <a:rPr lang="en-US" altLang="ko-KR" dirty="0" smtClean="0">
                <a:solidFill>
                  <a:schemeClr val="tx1"/>
                </a:solidFill>
              </a:rPr>
              <a:t>()”)</a:t>
            </a:r>
            <a:r>
              <a:rPr lang="ko-KR" altLang="en-US" dirty="0" smtClean="0">
                <a:solidFill>
                  <a:schemeClr val="tx1"/>
                </a:solidFill>
              </a:rPr>
              <a:t>를 통하여 설정한 계좌번호 기준으로 데이터를 요청할 수 있다</a:t>
            </a:r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en-US" altLang="ko-KR" dirty="0" err="1" smtClean="0">
                <a:solidFill>
                  <a:schemeClr val="tx1"/>
                </a:solidFill>
              </a:rPr>
              <a:t>Self.dynamicCall</a:t>
            </a:r>
            <a:r>
              <a:rPr lang="en-US" altLang="ko-KR" dirty="0" smtClean="0">
                <a:solidFill>
                  <a:schemeClr val="tx1"/>
                </a:solidFill>
              </a:rPr>
              <a:t>(“</a:t>
            </a:r>
            <a:r>
              <a:rPr lang="en-US" altLang="ko-KR" dirty="0" err="1" smtClean="0">
                <a:solidFill>
                  <a:schemeClr val="tx1"/>
                </a:solidFill>
              </a:rPr>
              <a:t>GetCommData</a:t>
            </a:r>
            <a:r>
              <a:rPr lang="en-US" altLang="ko-KR" dirty="0" smtClean="0">
                <a:solidFill>
                  <a:schemeClr val="tx1"/>
                </a:solidFill>
              </a:rPr>
              <a:t>(</a:t>
            </a:r>
            <a:r>
              <a:rPr lang="en-US" altLang="ko-KR" dirty="0" err="1" smtClean="0">
                <a:solidFill>
                  <a:schemeClr val="tx1"/>
                </a:solidFill>
              </a:rPr>
              <a:t>String,String,int,String</a:t>
            </a:r>
            <a:r>
              <a:rPr lang="en-US" altLang="ko-KR" dirty="0" smtClean="0">
                <a:solidFill>
                  <a:schemeClr val="tx1"/>
                </a:solidFill>
              </a:rPr>
              <a:t>)”)</a:t>
            </a:r>
            <a:r>
              <a:rPr lang="ko-KR" altLang="en-US" dirty="0" smtClean="0">
                <a:solidFill>
                  <a:schemeClr val="tx1"/>
                </a:solidFill>
              </a:rPr>
              <a:t>은 </a:t>
            </a:r>
            <a:r>
              <a:rPr lang="ko-KR" altLang="en-US" dirty="0" err="1" smtClean="0">
                <a:solidFill>
                  <a:schemeClr val="tx1"/>
                </a:solidFill>
              </a:rPr>
              <a:t>키움증권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API</a:t>
            </a:r>
            <a:r>
              <a:rPr lang="ko-KR" altLang="en-US" dirty="0" smtClean="0">
                <a:solidFill>
                  <a:schemeClr val="tx1"/>
                </a:solidFill>
              </a:rPr>
              <a:t>에서 서버로부터 받은 데이터를 가져온다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728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95800" y="686052"/>
            <a:ext cx="7772400" cy="2133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8729"/>
              </a:lnSpc>
            </a:pPr>
            <a:r>
              <a:rPr lang="en-US" sz="6700" spc="-900" dirty="0" smtClean="0">
                <a:solidFill>
                  <a:srgbClr val="2C6BB2"/>
                </a:solidFill>
                <a:latin typeface="Noto Sans CJK KR Regular"/>
              </a:rPr>
              <a:t>Contents</a:t>
            </a:r>
            <a:endParaRPr lang="en-US" sz="6700" b="0" i="0" u="none" strike="noStrike" spc="-900" dirty="0">
              <a:solidFill>
                <a:srgbClr val="2C6BB2"/>
              </a:solidFill>
              <a:latin typeface="Noto Sans CJK KR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638800" y="2705100"/>
            <a:ext cx="7924800" cy="6096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226"/>
              </a:lnSpc>
            </a:pP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1.</a:t>
            </a: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프로젝트 개요</a:t>
            </a:r>
            <a:endParaRPr lang="en-US" altLang="ko-KR" sz="2500" dirty="0" smtClean="0">
              <a:solidFill>
                <a:srgbClr val="2C6BB2"/>
              </a:solidFill>
              <a:ea typeface="S-Core Dream 5 Medium"/>
            </a:endParaRPr>
          </a:p>
          <a:p>
            <a:pPr lvl="0" algn="l">
              <a:lnSpc>
                <a:spcPct val="130226"/>
              </a:lnSpc>
            </a:pP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2.</a:t>
            </a: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구현 과정</a:t>
            </a:r>
            <a:endParaRPr lang="en-US" altLang="ko-KR" sz="2500" dirty="0" smtClean="0">
              <a:solidFill>
                <a:srgbClr val="2C6BB2"/>
              </a:solidFill>
              <a:ea typeface="S-Core Dream 5 Medium"/>
            </a:endParaRPr>
          </a:p>
          <a:p>
            <a:pPr lvl="0" algn="l">
              <a:lnSpc>
                <a:spcPct val="130226"/>
              </a:lnSpc>
            </a:pPr>
            <a:r>
              <a:rPr lang="en-US" altLang="ko-KR" sz="2500" dirty="0">
                <a:solidFill>
                  <a:srgbClr val="2C6BB2"/>
                </a:solidFill>
                <a:ea typeface="S-Core Dream 5 Medium"/>
              </a:rPr>
              <a:t>3</a:t>
            </a:r>
            <a:r>
              <a:rPr lang="en-US" altLang="ko-KR" sz="2500" b="0" i="0" u="none" strike="noStrike" dirty="0" smtClean="0">
                <a:solidFill>
                  <a:srgbClr val="2C6BB2"/>
                </a:solidFill>
                <a:ea typeface="S-Core Dream 5 Medium"/>
              </a:rPr>
              <a:t>.</a:t>
            </a:r>
            <a:r>
              <a:rPr lang="ko-KR" altLang="en-US" sz="2500" b="0" i="0" u="none" strike="noStrike" dirty="0" smtClean="0">
                <a:solidFill>
                  <a:srgbClr val="2C6BB2"/>
                </a:solidFill>
                <a:ea typeface="S-Core Dream 5 Medium"/>
              </a:rPr>
              <a:t>알고리즘</a:t>
            </a:r>
            <a:endParaRPr lang="en-US" altLang="ko-KR" sz="2500" b="0" i="0" u="none" strike="noStrike" dirty="0" smtClean="0">
              <a:solidFill>
                <a:srgbClr val="2C6BB2"/>
              </a:solidFill>
              <a:ea typeface="S-Core Dream 5 Medium"/>
            </a:endParaRPr>
          </a:p>
          <a:p>
            <a:pPr lvl="0" algn="l">
              <a:lnSpc>
                <a:spcPct val="130226"/>
              </a:lnSpc>
            </a:pPr>
            <a:r>
              <a:rPr lang="en-US" altLang="ko-KR" sz="2500" dirty="0">
                <a:solidFill>
                  <a:srgbClr val="2C6BB2"/>
                </a:solidFill>
                <a:ea typeface="S-Core Dream 5 Medium"/>
              </a:rPr>
              <a:t>4</a:t>
            </a: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.</a:t>
            </a: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결과 및 분석</a:t>
            </a:r>
            <a:endParaRPr lang="en-US" altLang="ko-KR" sz="2500" dirty="0" smtClean="0">
              <a:solidFill>
                <a:srgbClr val="2C6BB2"/>
              </a:solidFill>
              <a:ea typeface="S-Core Dream 5 Medium"/>
            </a:endParaRPr>
          </a:p>
          <a:p>
            <a:pPr lvl="0" algn="l">
              <a:lnSpc>
                <a:spcPct val="130226"/>
              </a:lnSpc>
            </a:pPr>
            <a:r>
              <a:rPr lang="en-US" altLang="ko-KR" sz="2500" dirty="0">
                <a:solidFill>
                  <a:srgbClr val="2C6BB2"/>
                </a:solidFill>
                <a:ea typeface="S-Core Dream 5 Medium"/>
              </a:rPr>
              <a:t>5</a:t>
            </a:r>
            <a:r>
              <a:rPr lang="en-US" altLang="ko-KR" sz="2500" b="0" i="0" u="none" strike="noStrike" dirty="0" smtClean="0">
                <a:solidFill>
                  <a:srgbClr val="2C6BB2"/>
                </a:solidFill>
                <a:ea typeface="S-Core Dream 5 Medium"/>
              </a:rPr>
              <a:t>.</a:t>
            </a:r>
            <a:r>
              <a:rPr lang="ko-KR" altLang="en-US" sz="2500" b="0" i="0" u="none" strike="noStrike" dirty="0" smtClean="0">
                <a:solidFill>
                  <a:srgbClr val="2C6BB2"/>
                </a:solidFill>
                <a:ea typeface="S-Core Dream 5 Medium"/>
              </a:rPr>
              <a:t>결론</a:t>
            </a:r>
            <a:endParaRPr lang="ko-KR" sz="2500" b="0" i="0" u="none" strike="noStrike" dirty="0">
              <a:solidFill>
                <a:srgbClr val="2C6BB2"/>
              </a:solidFill>
              <a:ea typeface="S-Core Dream 5 Medium"/>
            </a:endParaRPr>
          </a:p>
        </p:txBody>
      </p:sp>
    </p:spTree>
    <p:extLst>
      <p:ext uri="{BB962C8B-B14F-4D97-AF65-F5344CB8AC3E}">
        <p14:creationId xmlns:p14="http://schemas.microsoft.com/office/powerpoint/2010/main" val="286737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57600" y="800100"/>
            <a:ext cx="11430000" cy="6477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8729"/>
              </a:lnSpc>
            </a:pPr>
            <a:r>
              <a:rPr lang="en-US" sz="6700" spc="-900" dirty="0" smtClean="0">
                <a:solidFill>
                  <a:srgbClr val="2C6BB2"/>
                </a:solidFill>
                <a:latin typeface="Noto Sans CJK KR Regular"/>
              </a:rPr>
              <a:t>1</a:t>
            </a:r>
          </a:p>
          <a:p>
            <a:pPr lvl="0" algn="ctr">
              <a:lnSpc>
                <a:spcPct val="108729"/>
              </a:lnSpc>
            </a:pPr>
            <a:r>
              <a:rPr lang="ko-KR" altLang="en-US" sz="6700" spc="-900" dirty="0" smtClean="0">
                <a:solidFill>
                  <a:srgbClr val="2C6BB2"/>
                </a:solidFill>
                <a:latin typeface="Noto Sans CJK KR Regular"/>
              </a:rPr>
              <a:t>프로젝트   개요</a:t>
            </a:r>
            <a:endParaRPr lang="en-US" sz="6700" b="0" i="0" u="none" strike="noStrike" spc="-900" dirty="0">
              <a:solidFill>
                <a:srgbClr val="2C6BB2"/>
              </a:solidFill>
              <a:latin typeface="Noto Sans CJK KR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565251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52600" y="190500"/>
            <a:ext cx="6400800" cy="2133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8729"/>
              </a:lnSpc>
            </a:pPr>
            <a:r>
              <a:rPr lang="ko-KR" altLang="en-US" sz="5000" spc="-900" dirty="0" smtClean="0">
                <a:solidFill>
                  <a:srgbClr val="2C6BB2"/>
                </a:solidFill>
                <a:latin typeface="Noto Sans CJK KR Regular"/>
              </a:rPr>
              <a:t>프로젝트        목표</a:t>
            </a:r>
            <a:endParaRPr lang="en-US" sz="5000" b="0" i="0" u="none" strike="noStrike" spc="-900" dirty="0">
              <a:solidFill>
                <a:srgbClr val="2C6BB2"/>
              </a:solidFill>
              <a:latin typeface="Noto Sans CJK KR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52600" y="1943100"/>
            <a:ext cx="9829800" cy="480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226"/>
              </a:lnSpc>
            </a:pP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■ </a:t>
            </a:r>
            <a:r>
              <a:rPr lang="ko-KR" altLang="en-US" sz="2500" dirty="0" err="1" smtClean="0">
                <a:solidFill>
                  <a:srgbClr val="2C6BB2"/>
                </a:solidFill>
                <a:ea typeface="S-Core Dream 5 Medium"/>
              </a:rPr>
              <a:t>키움증권</a:t>
            </a: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 </a:t>
            </a: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API</a:t>
            </a: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를 활용한 </a:t>
            </a: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Python </a:t>
            </a: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기반 자동 매매  프로그램 구현</a:t>
            </a:r>
            <a:endParaRPr lang="en-US" altLang="ko-KR" sz="2500" dirty="0" smtClean="0">
              <a:solidFill>
                <a:srgbClr val="2C6BB2"/>
              </a:solidFill>
              <a:ea typeface="S-Core Dream 5 Medium"/>
            </a:endParaRPr>
          </a:p>
          <a:p>
            <a:pPr lvl="0" algn="l">
              <a:lnSpc>
                <a:spcPct val="130226"/>
              </a:lnSpc>
            </a:pPr>
            <a:r>
              <a:rPr lang="ko-KR" altLang="en-US" sz="2500" b="0" i="0" u="none" strike="noStrike" dirty="0" smtClean="0">
                <a:solidFill>
                  <a:srgbClr val="2C6BB2"/>
                </a:solidFill>
                <a:ea typeface="S-Core Dream 5 Medium"/>
              </a:rPr>
              <a:t>■ 나만의 알고리즘을 통하여 믿을 수 있고 편리한 주식 매매 실현</a:t>
            </a:r>
            <a:endParaRPr lang="en-US" altLang="ko-KR" sz="2500" b="0" i="0" u="none" strike="noStrike" dirty="0" smtClean="0">
              <a:solidFill>
                <a:srgbClr val="2C6BB2"/>
              </a:solidFill>
              <a:ea typeface="S-Core Dream 5 Medium"/>
            </a:endParaRPr>
          </a:p>
          <a:p>
            <a:pPr lvl="0" algn="l">
              <a:lnSpc>
                <a:spcPct val="130226"/>
              </a:lnSpc>
            </a:pP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■ 알고리즘을 통한 매매 검증 및 수정</a:t>
            </a:r>
            <a:endParaRPr lang="ko-KR" sz="2500" b="0" i="0" u="none" strike="noStrike" dirty="0">
              <a:solidFill>
                <a:srgbClr val="2C6BB2"/>
              </a:solidFill>
              <a:ea typeface="S-Core Dream 5 Medium"/>
            </a:endParaRPr>
          </a:p>
        </p:txBody>
      </p:sp>
    </p:spTree>
    <p:extLst>
      <p:ext uri="{BB962C8B-B14F-4D97-AF65-F5344CB8AC3E}">
        <p14:creationId xmlns:p14="http://schemas.microsoft.com/office/powerpoint/2010/main" val="158687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3276600" y="342900"/>
            <a:ext cx="11277600" cy="281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226"/>
              </a:lnSpc>
            </a:pPr>
            <a:r>
              <a:rPr lang="en-US" altLang="ko-KR" sz="6000" b="0" i="0" u="none" strike="noStrike" dirty="0" smtClean="0">
                <a:solidFill>
                  <a:srgbClr val="2C6BB2"/>
                </a:solidFill>
                <a:ea typeface="S-Core Dream 5 Medium"/>
              </a:rPr>
              <a:t>System Trading</a:t>
            </a:r>
            <a:r>
              <a:rPr lang="ko-KR" altLang="en-US" sz="6000" b="0" i="0" u="none" strike="noStrike" dirty="0" smtClean="0">
                <a:solidFill>
                  <a:srgbClr val="2C6BB2"/>
                </a:solidFill>
                <a:ea typeface="S-Core Dream 5 Medium"/>
              </a:rPr>
              <a:t>을 위한</a:t>
            </a:r>
            <a:r>
              <a:rPr lang="ko-KR" altLang="en-US" sz="6000" dirty="0" smtClean="0">
                <a:solidFill>
                  <a:srgbClr val="2C6BB2"/>
                </a:solidFill>
                <a:ea typeface="S-Core Dream 5 Medium"/>
              </a:rPr>
              <a:t> 기본지식 및 주의사항</a:t>
            </a:r>
            <a:endParaRPr lang="ko-KR" sz="6000" b="0" i="0" u="none" strike="noStrike" dirty="0">
              <a:solidFill>
                <a:srgbClr val="2C6BB2"/>
              </a:solidFill>
              <a:ea typeface="S-Core Dream 5 Medium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95600" y="2933700"/>
            <a:ext cx="10591800" cy="167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226"/>
              </a:lnSpc>
            </a:pPr>
            <a:r>
              <a:rPr lang="en-US" altLang="ko-KR" sz="6000" b="0" i="0" u="none" strike="noStrike" dirty="0" smtClean="0">
                <a:solidFill>
                  <a:srgbClr val="2C6BB2"/>
                </a:solidFill>
                <a:ea typeface="S-Core Dream 5 Medium"/>
              </a:rPr>
              <a:t>1.API</a:t>
            </a:r>
            <a:r>
              <a:rPr lang="ko-KR" altLang="en-US" sz="6000" b="0" i="0" u="none" strike="noStrike" dirty="0" smtClean="0">
                <a:solidFill>
                  <a:srgbClr val="2C6BB2"/>
                </a:solidFill>
                <a:ea typeface="S-Core Dream 5 Medium"/>
              </a:rPr>
              <a:t>의 사용</a:t>
            </a:r>
            <a:endParaRPr lang="ko-KR" sz="6000" b="0" i="0" u="none" strike="noStrike" dirty="0">
              <a:solidFill>
                <a:srgbClr val="2C6BB2"/>
              </a:solidFill>
              <a:ea typeface="S-Core Dream 5 Medium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2900142" y="4457700"/>
            <a:ext cx="10587258" cy="1371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226"/>
              </a:lnSpc>
            </a:pPr>
            <a:r>
              <a:rPr lang="en-US" altLang="ko-KR" sz="6000" b="0" i="0" u="none" strike="noStrike" dirty="0" smtClean="0">
                <a:solidFill>
                  <a:srgbClr val="2C6BB2"/>
                </a:solidFill>
                <a:ea typeface="S-Core Dream 5 Medium"/>
              </a:rPr>
              <a:t>2.Thread(</a:t>
            </a:r>
            <a:r>
              <a:rPr lang="ko-KR" altLang="en-US" sz="6000" b="0" i="0" u="none" strike="noStrike" dirty="0" smtClean="0">
                <a:solidFill>
                  <a:srgbClr val="2C6BB2"/>
                </a:solidFill>
                <a:ea typeface="S-Core Dream 5 Medium"/>
              </a:rPr>
              <a:t>동시성 처리</a:t>
            </a:r>
            <a:r>
              <a:rPr lang="en-US" altLang="ko-KR" sz="6000" b="0" i="0" u="none" strike="noStrike" dirty="0" smtClean="0">
                <a:solidFill>
                  <a:srgbClr val="2C6BB2"/>
                </a:solidFill>
                <a:ea typeface="S-Core Dream 5 Medium"/>
              </a:rPr>
              <a:t>)</a:t>
            </a:r>
            <a:endParaRPr lang="ko-KR" sz="6000" b="0" i="0" u="none" strike="noStrike" dirty="0">
              <a:solidFill>
                <a:srgbClr val="2C6BB2"/>
              </a:solidFill>
              <a:ea typeface="S-Core Dream 5 Medium"/>
            </a:endParaRPr>
          </a:p>
        </p:txBody>
      </p:sp>
      <p:sp>
        <p:nvSpPr>
          <p:cNvPr id="8" name="TextBox 5"/>
          <p:cNvSpPr txBox="1"/>
          <p:nvPr/>
        </p:nvSpPr>
        <p:spPr>
          <a:xfrm>
            <a:off x="2900142" y="5753100"/>
            <a:ext cx="10587258" cy="1371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226"/>
              </a:lnSpc>
            </a:pPr>
            <a:r>
              <a:rPr lang="en-US" altLang="ko-KR" sz="6000" dirty="0">
                <a:solidFill>
                  <a:srgbClr val="2C6BB2"/>
                </a:solidFill>
                <a:ea typeface="S-Core Dream 5 Medium"/>
              </a:rPr>
              <a:t>3</a:t>
            </a:r>
            <a:r>
              <a:rPr lang="en-US" altLang="ko-KR" sz="6000" b="0" i="0" u="none" strike="noStrike" dirty="0" smtClean="0">
                <a:solidFill>
                  <a:srgbClr val="2C6BB2"/>
                </a:solidFill>
                <a:ea typeface="S-Core Dream 5 Medium"/>
              </a:rPr>
              <a:t>.</a:t>
            </a:r>
            <a:r>
              <a:rPr lang="ko-KR" altLang="en-US" sz="6000" b="0" i="0" u="none" strike="noStrike" dirty="0" err="1" smtClean="0">
                <a:solidFill>
                  <a:srgbClr val="2C6BB2"/>
                </a:solidFill>
                <a:ea typeface="S-Core Dream 5 Medium"/>
              </a:rPr>
              <a:t>연속조회</a:t>
            </a:r>
            <a:r>
              <a:rPr lang="ko-KR" altLang="en-US" sz="6000" b="0" i="0" u="none" strike="noStrike" dirty="0" smtClean="0">
                <a:solidFill>
                  <a:srgbClr val="2C6BB2"/>
                </a:solidFill>
                <a:ea typeface="S-Core Dream 5 Medium"/>
              </a:rPr>
              <a:t> 요청</a:t>
            </a:r>
            <a:endParaRPr lang="ko-KR" sz="6000" b="0" i="0" u="none" strike="noStrike" dirty="0">
              <a:solidFill>
                <a:srgbClr val="2C6BB2"/>
              </a:solidFill>
              <a:ea typeface="S-Core Dream 5 Medium"/>
            </a:endParaRPr>
          </a:p>
        </p:txBody>
      </p:sp>
    </p:spTree>
    <p:extLst>
      <p:ext uri="{BB962C8B-B14F-4D97-AF65-F5344CB8AC3E}">
        <p14:creationId xmlns:p14="http://schemas.microsoft.com/office/powerpoint/2010/main" val="1573556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19600" y="800100"/>
            <a:ext cx="6629400" cy="190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0226"/>
              </a:lnSpc>
            </a:pPr>
            <a:r>
              <a:rPr lang="en-US" altLang="ko-KR" sz="4000" dirty="0" smtClean="0">
                <a:solidFill>
                  <a:srgbClr val="2C6BB2"/>
                </a:solidFill>
                <a:ea typeface="S-Core Dream 5 Medium"/>
              </a:rPr>
              <a:t>API</a:t>
            </a:r>
            <a:r>
              <a:rPr lang="ko-KR" altLang="en-US" sz="4000" dirty="0" smtClean="0">
                <a:solidFill>
                  <a:srgbClr val="2C6BB2"/>
                </a:solidFill>
                <a:ea typeface="S-Core Dream 5 Medium"/>
              </a:rPr>
              <a:t>의 사용</a:t>
            </a:r>
            <a:endParaRPr lang="ko-KR" sz="4000" b="0" i="0" u="none" strike="noStrike" dirty="0">
              <a:solidFill>
                <a:srgbClr val="2C6BB2"/>
              </a:solidFill>
              <a:ea typeface="S-Core Dream 5 Medium"/>
            </a:endParaRPr>
          </a:p>
        </p:txBody>
      </p:sp>
      <p:sp>
        <p:nvSpPr>
          <p:cNvPr id="4" name="TextBox 5"/>
          <p:cNvSpPr txBox="1"/>
          <p:nvPr/>
        </p:nvSpPr>
        <p:spPr>
          <a:xfrm>
            <a:off x="2362200" y="3009900"/>
            <a:ext cx="12801600" cy="4953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0226"/>
              </a:lnSpc>
            </a:pPr>
            <a:r>
              <a:rPr lang="ko-KR" altLang="en-US" sz="3000" b="0" i="0" u="none" strike="noStrike" dirty="0" smtClean="0">
                <a:solidFill>
                  <a:srgbClr val="2C6BB2"/>
                </a:solidFill>
                <a:ea typeface="S-Core Dream 5 Medium"/>
              </a:rPr>
              <a:t>증권사는 대부분 </a:t>
            </a:r>
            <a:r>
              <a:rPr lang="en-US" altLang="ko-KR" sz="3000" b="0" i="0" u="none" strike="noStrike" dirty="0" smtClean="0">
                <a:solidFill>
                  <a:srgbClr val="2C6BB2"/>
                </a:solidFill>
                <a:ea typeface="S-Core Dream 5 Medium"/>
              </a:rPr>
              <a:t>C</a:t>
            </a:r>
            <a:r>
              <a:rPr lang="ko-KR" altLang="en-US" sz="3000" b="0" i="0" u="none" strike="noStrike" dirty="0" smtClean="0">
                <a:solidFill>
                  <a:srgbClr val="2C6BB2"/>
                </a:solidFill>
                <a:ea typeface="S-Core Dream 5 Medium"/>
              </a:rPr>
              <a:t>언어 기반으로 처리된 데이터를 가지고 있다</a:t>
            </a:r>
            <a:r>
              <a:rPr lang="en-US" altLang="ko-KR" sz="3000" b="0" i="0" u="none" strike="noStrike" dirty="0" smtClean="0">
                <a:solidFill>
                  <a:srgbClr val="2C6BB2"/>
                </a:solidFill>
                <a:ea typeface="S-Core Dream 5 Medium"/>
              </a:rPr>
              <a:t>.API</a:t>
            </a:r>
            <a:r>
              <a:rPr lang="ko-KR" altLang="en-US" sz="3000" b="0" i="0" u="none" strike="noStrike" dirty="0" smtClean="0">
                <a:solidFill>
                  <a:srgbClr val="2C6BB2"/>
                </a:solidFill>
                <a:ea typeface="S-Core Dream 5 Medium"/>
              </a:rPr>
              <a:t>를 통하여 </a:t>
            </a:r>
            <a:r>
              <a:rPr lang="en-US" altLang="ko-KR" sz="3000" b="0" i="0" u="none" strike="noStrike" dirty="0" smtClean="0">
                <a:solidFill>
                  <a:srgbClr val="2C6BB2"/>
                </a:solidFill>
                <a:ea typeface="S-Core Dream 5 Medium"/>
              </a:rPr>
              <a:t>C</a:t>
            </a:r>
            <a:r>
              <a:rPr lang="ko-KR" altLang="en-US" sz="3000" b="0" i="0" u="none" strike="noStrike" dirty="0" smtClean="0">
                <a:solidFill>
                  <a:srgbClr val="2C6BB2"/>
                </a:solidFill>
                <a:ea typeface="S-Core Dream 5 Medium"/>
              </a:rPr>
              <a:t>언어 기반의 데이터를 </a:t>
            </a:r>
            <a:r>
              <a:rPr lang="en-US" altLang="ko-KR" sz="3000" b="0" i="0" u="none" strike="noStrike" dirty="0" smtClean="0">
                <a:solidFill>
                  <a:srgbClr val="2C6BB2"/>
                </a:solidFill>
                <a:ea typeface="S-Core Dream 5 Medium"/>
              </a:rPr>
              <a:t>Python</a:t>
            </a:r>
            <a:r>
              <a:rPr lang="ko-KR" altLang="en-US" sz="3000" b="0" i="0" u="none" strike="noStrike" dirty="0" smtClean="0">
                <a:solidFill>
                  <a:srgbClr val="2C6BB2"/>
                </a:solidFill>
                <a:ea typeface="S-Core Dream 5 Medium"/>
              </a:rPr>
              <a:t>으로 변환하여 </a:t>
            </a:r>
            <a:r>
              <a:rPr lang="ko-KR" altLang="en-US" sz="3000" b="0" i="0" u="none" strike="noStrike" dirty="0" err="1" smtClean="0">
                <a:solidFill>
                  <a:srgbClr val="2C6BB2"/>
                </a:solidFill>
                <a:ea typeface="S-Core Dream 5 Medium"/>
              </a:rPr>
              <a:t>전달해줌</a:t>
            </a:r>
            <a:r>
              <a:rPr lang="en-US" altLang="ko-KR" sz="3000" b="0" i="0" u="none" strike="noStrike" dirty="0" smtClean="0">
                <a:solidFill>
                  <a:srgbClr val="2C6BB2"/>
                </a:solidFill>
                <a:ea typeface="S-Core Dream 5 Medium"/>
              </a:rPr>
              <a:t>!</a:t>
            </a:r>
            <a:r>
              <a:rPr lang="ko-KR" altLang="en-US" sz="3000" b="0" i="0" u="none" strike="noStrike" dirty="0" smtClean="0">
                <a:solidFill>
                  <a:srgbClr val="2C6BB2"/>
                </a:solidFill>
                <a:ea typeface="S-Core Dream 5 Medium"/>
              </a:rPr>
              <a:t>그리고 키움증권에서는 </a:t>
            </a:r>
            <a:r>
              <a:rPr lang="en-US" altLang="ko-KR" sz="3000" b="0" i="0" u="none" strike="noStrike" dirty="0" err="1" smtClean="0">
                <a:solidFill>
                  <a:srgbClr val="2C6BB2"/>
                </a:solidFill>
                <a:ea typeface="S-Core Dream 5 Medium"/>
              </a:rPr>
              <a:t>OpenAPI</a:t>
            </a:r>
            <a:r>
              <a:rPr lang="ko-KR" altLang="en-US" sz="3000" b="0" i="0" u="none" strike="noStrike" dirty="0" smtClean="0">
                <a:solidFill>
                  <a:srgbClr val="2C6BB2"/>
                </a:solidFill>
                <a:ea typeface="S-Core Dream 5 Medium"/>
              </a:rPr>
              <a:t>를 편리하게 사용할 수 있</a:t>
            </a:r>
            <a:r>
              <a:rPr lang="ko-KR" altLang="en-US" sz="3000" dirty="0" smtClean="0">
                <a:solidFill>
                  <a:srgbClr val="2C6BB2"/>
                </a:solidFill>
                <a:ea typeface="S-Core Dream 5 Medium"/>
              </a:rPr>
              <a:t>도록 </a:t>
            </a:r>
            <a:r>
              <a:rPr lang="en-US" altLang="ko-KR" sz="3000" dirty="0" err="1" smtClean="0">
                <a:solidFill>
                  <a:srgbClr val="2C6BB2"/>
                </a:solidFill>
                <a:ea typeface="S-Core Dream 5 Medium"/>
              </a:rPr>
              <a:t>KOAStudio</a:t>
            </a:r>
            <a:r>
              <a:rPr lang="ko-KR" altLang="en-US" sz="3000" dirty="0" smtClean="0">
                <a:solidFill>
                  <a:srgbClr val="2C6BB2"/>
                </a:solidFill>
                <a:ea typeface="S-Core Dream 5 Medium"/>
              </a:rPr>
              <a:t>를 제공해준다</a:t>
            </a:r>
            <a:r>
              <a:rPr lang="en-US" altLang="ko-KR" sz="3000" dirty="0" smtClean="0">
                <a:solidFill>
                  <a:srgbClr val="2C6BB2"/>
                </a:solidFill>
                <a:ea typeface="S-Core Dream 5 Medium"/>
              </a:rPr>
              <a:t>.</a:t>
            </a:r>
            <a:r>
              <a:rPr lang="en-US" altLang="ko-KR" sz="3000" dirty="0" err="1" smtClean="0">
                <a:solidFill>
                  <a:srgbClr val="2C6BB2"/>
                </a:solidFill>
                <a:ea typeface="S-Core Dream 5 Medium"/>
              </a:rPr>
              <a:t>KOAStudio</a:t>
            </a:r>
            <a:r>
              <a:rPr lang="ko-KR" altLang="en-US" sz="3000" dirty="0" smtClean="0">
                <a:solidFill>
                  <a:srgbClr val="2C6BB2"/>
                </a:solidFill>
                <a:ea typeface="S-Core Dream 5 Medium"/>
              </a:rPr>
              <a:t>는 </a:t>
            </a:r>
            <a:r>
              <a:rPr lang="en-US" altLang="ko-KR" sz="3000" dirty="0" err="1" smtClean="0">
                <a:solidFill>
                  <a:srgbClr val="2C6BB2"/>
                </a:solidFill>
                <a:ea typeface="S-Core Dream 5 Medium"/>
              </a:rPr>
              <a:t>OpenAPI</a:t>
            </a:r>
            <a:r>
              <a:rPr lang="ko-KR" altLang="en-US" sz="3000" dirty="0" smtClean="0">
                <a:solidFill>
                  <a:srgbClr val="2C6BB2"/>
                </a:solidFill>
                <a:ea typeface="S-Core Dream 5 Medium"/>
              </a:rPr>
              <a:t>를 통해 개발할 때 사용법 및 입출력 형식에 대하여 알려준다</a:t>
            </a:r>
            <a:r>
              <a:rPr lang="en-US" altLang="ko-KR" sz="3000" dirty="0" smtClean="0">
                <a:solidFill>
                  <a:srgbClr val="2C6BB2"/>
                </a:solidFill>
                <a:ea typeface="S-Core Dream 5 Medium"/>
              </a:rPr>
              <a:t>.</a:t>
            </a:r>
            <a:endParaRPr lang="ko-KR" sz="3000" b="0" i="0" u="none" strike="noStrike" dirty="0">
              <a:solidFill>
                <a:srgbClr val="2C6BB2"/>
              </a:solidFill>
              <a:ea typeface="S-Core Dream 5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890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24400" y="571500"/>
            <a:ext cx="9105900" cy="203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8729"/>
              </a:lnSpc>
            </a:pPr>
            <a:r>
              <a:rPr lang="en-US" sz="6700" spc="-900" dirty="0" smtClean="0">
                <a:solidFill>
                  <a:srgbClr val="2C6BB2"/>
                </a:solidFill>
                <a:latin typeface="Noto Sans CJK KR Regular"/>
              </a:rPr>
              <a:t>Thread(</a:t>
            </a:r>
            <a:r>
              <a:rPr lang="ko-KR" altLang="en-US" sz="6700" spc="-900" dirty="0" smtClean="0">
                <a:solidFill>
                  <a:srgbClr val="2C6BB2"/>
                </a:solidFill>
                <a:latin typeface="Noto Sans CJK KR Regular"/>
              </a:rPr>
              <a:t>동시성 처리</a:t>
            </a:r>
            <a:r>
              <a:rPr lang="en-US" altLang="ko-KR" sz="6700" spc="-900" dirty="0" smtClean="0">
                <a:solidFill>
                  <a:srgbClr val="2C6BB2"/>
                </a:solidFill>
                <a:latin typeface="Noto Sans CJK KR Regular"/>
              </a:rPr>
              <a:t>)</a:t>
            </a:r>
            <a:endParaRPr lang="en-US" sz="6700" b="0" i="0" u="none" strike="noStrike" spc="-900" dirty="0">
              <a:solidFill>
                <a:srgbClr val="2C6BB2"/>
              </a:solidFill>
              <a:latin typeface="Noto Sans CJK KR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667000" y="2611826"/>
            <a:ext cx="10591800" cy="2988874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226"/>
              </a:lnSpc>
            </a:pP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PYQT5(Library):PYQT</a:t>
            </a: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는 </a:t>
            </a: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GUI</a:t>
            </a: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를 위한 라이브러리이지만 그 외에도 다양한 기능을 제공해주는 라이브러리이다</a:t>
            </a: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. Ex)</a:t>
            </a:r>
            <a:r>
              <a:rPr lang="en-US" altLang="ko-KR" sz="2500" dirty="0" err="1" smtClean="0">
                <a:solidFill>
                  <a:srgbClr val="2C6BB2"/>
                </a:solidFill>
                <a:ea typeface="S-Core Dream 5 Medium"/>
              </a:rPr>
              <a:t>QAxWidget</a:t>
            </a: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()</a:t>
            </a:r>
          </a:p>
          <a:p>
            <a:pPr lvl="0" algn="l">
              <a:lnSpc>
                <a:spcPct val="130226"/>
              </a:lnSpc>
            </a:pPr>
            <a:r>
              <a:rPr lang="en-US" altLang="ko-KR" sz="2500" b="0" i="0" u="none" strike="noStrike" dirty="0" smtClean="0">
                <a:solidFill>
                  <a:srgbClr val="2C6BB2"/>
                </a:solidFill>
                <a:ea typeface="S-Core Dream 5 Medium"/>
              </a:rPr>
              <a:t>System Trading</a:t>
            </a:r>
            <a:r>
              <a:rPr lang="ko-KR" altLang="en-US" sz="2500" b="0" i="0" u="none" strike="noStrike" dirty="0" smtClean="0">
                <a:solidFill>
                  <a:srgbClr val="2C6BB2"/>
                </a:solidFill>
                <a:ea typeface="S-Core Dream 5 Medium"/>
              </a:rPr>
              <a:t>을 구현하다 보면 어떤 프로세스가 실행되는 중간에 다른 함수가 실행되면 안되는 상황들이 발생</a:t>
            </a:r>
            <a:r>
              <a:rPr lang="en-US" altLang="ko-KR" sz="2500" b="0" i="0" u="none" strike="noStrike" dirty="0" smtClean="0">
                <a:solidFill>
                  <a:srgbClr val="2C6BB2"/>
                </a:solidFill>
                <a:ea typeface="S-Core Dream 5 Medium"/>
              </a:rPr>
              <a:t>.</a:t>
            </a:r>
            <a:r>
              <a:rPr lang="en-US" altLang="ko-KR" sz="2500" b="0" i="0" u="none" strike="noStrike" dirty="0" err="1" smtClean="0">
                <a:solidFill>
                  <a:srgbClr val="2C6BB2"/>
                </a:solidFill>
                <a:ea typeface="S-Core Dream 5 Medium"/>
              </a:rPr>
              <a:t>QEventLoop</a:t>
            </a:r>
            <a:r>
              <a:rPr lang="en-US" altLang="ko-KR" sz="2500" b="0" i="0" u="none" strike="noStrike" dirty="0" smtClean="0">
                <a:solidFill>
                  <a:srgbClr val="2C6BB2"/>
                </a:solidFill>
                <a:ea typeface="S-Core Dream 5 Medium"/>
              </a:rPr>
              <a:t>()</a:t>
            </a:r>
            <a:r>
              <a:rPr lang="ko-KR" altLang="en-US" sz="2500" b="0" i="0" u="none" strike="noStrike" dirty="0" smtClean="0">
                <a:solidFill>
                  <a:srgbClr val="2C6BB2"/>
                </a:solidFill>
                <a:ea typeface="S-Core Dream 5 Medium"/>
              </a:rPr>
              <a:t>를 통하여 </a:t>
            </a: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block</a:t>
            </a: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기능을 통해 데이터 꼬임 방지</a:t>
            </a:r>
            <a:endParaRPr lang="en-US" altLang="ko-KR" sz="2500" dirty="0" smtClean="0">
              <a:solidFill>
                <a:srgbClr val="2C6BB2"/>
              </a:solidFill>
              <a:ea typeface="S-Core Dream 5 Medium"/>
            </a:endParaRPr>
          </a:p>
          <a:p>
            <a:pPr lvl="0" algn="l">
              <a:lnSpc>
                <a:spcPct val="130226"/>
              </a:lnSpc>
            </a:pPr>
            <a:r>
              <a:rPr lang="ko-KR" altLang="en-US" sz="2500" b="0" i="0" u="none" strike="noStrike" dirty="0" smtClean="0">
                <a:solidFill>
                  <a:srgbClr val="2C6BB2"/>
                </a:solidFill>
                <a:ea typeface="S-Core Dream 5 Medium"/>
              </a:rPr>
              <a:t>데이터 처리 완료 후 </a:t>
            </a: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exit</a:t>
            </a:r>
            <a:r>
              <a:rPr lang="ko-KR" altLang="en-US" sz="2500" dirty="0" err="1" smtClean="0">
                <a:solidFill>
                  <a:srgbClr val="2C6BB2"/>
                </a:solidFill>
                <a:ea typeface="S-Core Dream 5 Medium"/>
              </a:rPr>
              <a:t>기능을통해</a:t>
            </a: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 </a:t>
            </a:r>
            <a:r>
              <a:rPr lang="en-US" altLang="ko-KR" sz="2500" dirty="0" smtClean="0">
                <a:solidFill>
                  <a:srgbClr val="2C6BB2"/>
                </a:solidFill>
                <a:ea typeface="S-Core Dream 5 Medium"/>
              </a:rPr>
              <a:t>block</a:t>
            </a:r>
            <a:r>
              <a:rPr lang="ko-KR" altLang="en-US" sz="2500" dirty="0" smtClean="0">
                <a:solidFill>
                  <a:srgbClr val="2C6BB2"/>
                </a:solidFill>
                <a:ea typeface="S-Core Dream 5 Medium"/>
              </a:rPr>
              <a:t>을 해제</a:t>
            </a:r>
            <a:endParaRPr lang="ko-KR" sz="2500" b="0" i="0" u="none" strike="noStrike" dirty="0">
              <a:solidFill>
                <a:srgbClr val="2C6BB2"/>
              </a:solidFill>
              <a:ea typeface="S-Core Dream 5 Medium"/>
            </a:endParaRPr>
          </a:p>
        </p:txBody>
      </p:sp>
    </p:spTree>
    <p:extLst>
      <p:ext uri="{BB962C8B-B14F-4D97-AF65-F5344CB8AC3E}">
        <p14:creationId xmlns:p14="http://schemas.microsoft.com/office/powerpoint/2010/main" val="607283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24400" y="571500"/>
            <a:ext cx="9105900" cy="203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8729"/>
              </a:lnSpc>
            </a:pPr>
            <a:r>
              <a:rPr lang="ko-KR" altLang="en-US" sz="6700" spc="-900" dirty="0" err="1" smtClean="0">
                <a:solidFill>
                  <a:srgbClr val="2C6BB2"/>
                </a:solidFill>
                <a:latin typeface="Noto Sans CJK KR Regular"/>
              </a:rPr>
              <a:t>연속조회</a:t>
            </a:r>
            <a:r>
              <a:rPr lang="ko-KR" altLang="en-US" sz="6700" spc="-900" dirty="0" smtClean="0">
                <a:solidFill>
                  <a:srgbClr val="2C6BB2"/>
                </a:solidFill>
                <a:latin typeface="Noto Sans CJK KR Regular"/>
              </a:rPr>
              <a:t>  요청</a:t>
            </a:r>
            <a:endParaRPr lang="en-US" sz="6700" b="0" i="0" u="none" strike="noStrike" spc="-900" dirty="0">
              <a:solidFill>
                <a:srgbClr val="2C6BB2"/>
              </a:solidFill>
              <a:latin typeface="Noto Sans CJK KR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667000" y="2611826"/>
            <a:ext cx="10591800" cy="2988874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0226"/>
              </a:lnSpc>
            </a:pPr>
            <a:r>
              <a:rPr lang="ko-KR" altLang="en-US" sz="2500" b="0" i="0" u="none" strike="noStrike" dirty="0" err="1" smtClean="0">
                <a:solidFill>
                  <a:srgbClr val="2C6BB2"/>
                </a:solidFill>
                <a:ea typeface="S-Core Dream 5 Medium"/>
              </a:rPr>
              <a:t>키움증권</a:t>
            </a:r>
            <a:r>
              <a:rPr lang="ko-KR" altLang="en-US" sz="2500" b="0" i="0" u="none" strike="noStrike" dirty="0" smtClean="0">
                <a:solidFill>
                  <a:srgbClr val="2C6BB2"/>
                </a:solidFill>
                <a:ea typeface="S-Core Dream 5 Medium"/>
              </a:rPr>
              <a:t> 서버에서는 사용자가 동일한 요청을 반복적으로 </a:t>
            </a:r>
            <a:r>
              <a:rPr lang="ko-KR" altLang="en-US" sz="2500" b="0" i="0" u="none" strike="noStrike" dirty="0" err="1" smtClean="0">
                <a:solidFill>
                  <a:srgbClr val="2C6BB2"/>
                </a:solidFill>
                <a:ea typeface="S-Core Dream 5 Medium"/>
              </a:rPr>
              <a:t>요청하는것을</a:t>
            </a:r>
            <a:r>
              <a:rPr lang="ko-KR" altLang="en-US" sz="2500" b="0" i="0" u="none" strike="noStrike" dirty="0" smtClean="0">
                <a:solidFill>
                  <a:srgbClr val="2C6BB2"/>
                </a:solidFill>
                <a:ea typeface="S-Core Dream 5 Medium"/>
              </a:rPr>
              <a:t> 횟수로 제한한다</a:t>
            </a:r>
            <a:r>
              <a:rPr lang="en-US" altLang="ko-KR" sz="2500" b="0" i="0" u="none" strike="noStrike" dirty="0" smtClean="0">
                <a:solidFill>
                  <a:srgbClr val="2C6BB2"/>
                </a:solidFill>
                <a:ea typeface="S-Core Dream 5 Medium"/>
              </a:rPr>
              <a:t>.ex)</a:t>
            </a:r>
            <a:r>
              <a:rPr lang="ko-KR" altLang="en-US" sz="2500" b="0" i="0" u="none" strike="noStrike" dirty="0" err="1" smtClean="0">
                <a:solidFill>
                  <a:srgbClr val="2C6BB2"/>
                </a:solidFill>
                <a:ea typeface="S-Core Dream 5 Medium"/>
              </a:rPr>
              <a:t>조건검색에</a:t>
            </a:r>
            <a:r>
              <a:rPr lang="ko-KR" altLang="en-US" sz="2500" b="0" i="0" u="none" strike="noStrike" dirty="0" smtClean="0">
                <a:solidFill>
                  <a:srgbClr val="2C6BB2"/>
                </a:solidFill>
                <a:ea typeface="S-Core Dream 5 Medium"/>
              </a:rPr>
              <a:t> 대하여 </a:t>
            </a:r>
            <a:r>
              <a:rPr lang="ko-KR" altLang="en-US" sz="2500" b="0" i="0" u="none" strike="noStrike" dirty="0" err="1" smtClean="0">
                <a:solidFill>
                  <a:srgbClr val="2C6BB2"/>
                </a:solidFill>
                <a:ea typeface="S-Core Dream 5 Medium"/>
              </a:rPr>
              <a:t>한번조회를</a:t>
            </a:r>
            <a:r>
              <a:rPr lang="ko-KR" altLang="en-US" sz="2500" b="0" i="0" u="none" strike="noStrike" dirty="0" smtClean="0">
                <a:solidFill>
                  <a:srgbClr val="2C6BB2"/>
                </a:solidFill>
                <a:ea typeface="S-Core Dream 5 Medium"/>
              </a:rPr>
              <a:t> 요청한 후에 </a:t>
            </a:r>
            <a:r>
              <a:rPr lang="en-US" altLang="ko-KR" sz="2500" b="0" i="0" u="none" strike="noStrike" dirty="0" smtClean="0">
                <a:solidFill>
                  <a:srgbClr val="2C6BB2"/>
                </a:solidFill>
                <a:ea typeface="S-Core Dream 5 Medium"/>
              </a:rPr>
              <a:t>1</a:t>
            </a:r>
            <a:r>
              <a:rPr lang="ko-KR" altLang="en-US" sz="2500" b="0" i="0" u="none" strike="noStrike" dirty="0" err="1" smtClean="0">
                <a:solidFill>
                  <a:srgbClr val="2C6BB2"/>
                </a:solidFill>
                <a:ea typeface="S-Core Dream 5 Medium"/>
              </a:rPr>
              <a:t>분뒤에</a:t>
            </a:r>
            <a:r>
              <a:rPr lang="ko-KR" altLang="en-US" sz="2500" b="0" i="0" u="none" strike="noStrike" dirty="0" smtClean="0">
                <a:solidFill>
                  <a:srgbClr val="2C6BB2"/>
                </a:solidFill>
                <a:ea typeface="S-Core Dream 5 Medium"/>
              </a:rPr>
              <a:t> 다시 </a:t>
            </a:r>
            <a:r>
              <a:rPr lang="ko-KR" altLang="en-US" sz="2500" b="0" i="0" u="none" strike="noStrike" dirty="0" err="1" smtClean="0">
                <a:solidFill>
                  <a:srgbClr val="2C6BB2"/>
                </a:solidFill>
                <a:ea typeface="S-Core Dream 5 Medium"/>
              </a:rPr>
              <a:t>조회가능</a:t>
            </a:r>
            <a:endParaRPr lang="ko-KR" sz="2500" b="0" i="0" u="none" strike="noStrike" dirty="0">
              <a:solidFill>
                <a:srgbClr val="2C6BB2"/>
              </a:solidFill>
              <a:ea typeface="S-Core Dream 5 Medium"/>
            </a:endParaRPr>
          </a:p>
        </p:txBody>
      </p:sp>
    </p:spTree>
    <p:extLst>
      <p:ext uri="{BB962C8B-B14F-4D97-AF65-F5344CB8AC3E}">
        <p14:creationId xmlns:p14="http://schemas.microsoft.com/office/powerpoint/2010/main" val="245251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6400" y="-32486"/>
            <a:ext cx="14554200" cy="2743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8729"/>
              </a:lnSpc>
            </a:pPr>
            <a:r>
              <a:rPr lang="en-US" sz="6700" b="0" i="0" u="none" strike="noStrike" spc="-900" dirty="0" smtClean="0">
                <a:solidFill>
                  <a:srgbClr val="2C6BB2"/>
                </a:solidFill>
                <a:latin typeface="Noto Sans CJK KR Regular"/>
              </a:rPr>
              <a:t>System Trading </a:t>
            </a:r>
            <a:r>
              <a:rPr lang="ko-KR" altLang="en-US" sz="6700" b="0" i="0" u="none" strike="noStrike" spc="-900" dirty="0" smtClean="0">
                <a:solidFill>
                  <a:srgbClr val="2C6BB2"/>
                </a:solidFill>
                <a:latin typeface="Noto Sans CJK KR Regular"/>
              </a:rPr>
              <a:t>실시간 매매 진행 흐름</a:t>
            </a:r>
            <a:endParaRPr lang="en-US" sz="6700" b="0" i="0" u="none" strike="noStrike" spc="-900" dirty="0">
              <a:solidFill>
                <a:srgbClr val="2C6BB2"/>
              </a:solidFill>
              <a:latin typeface="Noto Sans CJK KR Regular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304800" y="4762500"/>
            <a:ext cx="19812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Kiwoom</a:t>
            </a:r>
            <a:endParaRPr lang="en-US" altLang="ko-KR" dirty="0" smtClean="0"/>
          </a:p>
          <a:p>
            <a:pPr algn="ctr"/>
            <a:r>
              <a:rPr lang="en-US" altLang="ko-KR" dirty="0" err="1" smtClean="0"/>
              <a:t>Tr</a:t>
            </a:r>
            <a:r>
              <a:rPr lang="en-US" altLang="ko-KR" dirty="0" smtClean="0"/>
              <a:t> signal/</a:t>
            </a:r>
          </a:p>
          <a:p>
            <a:pPr algn="ctr"/>
            <a:r>
              <a:rPr lang="en-US" altLang="ko-KR" dirty="0" smtClean="0"/>
              <a:t>Slot </a:t>
            </a:r>
            <a:r>
              <a:rPr lang="ko-KR" altLang="en-US" dirty="0" smtClean="0"/>
              <a:t>연결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10619555" y="5782242"/>
            <a:ext cx="2093229" cy="1143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포폴</a:t>
            </a:r>
            <a:r>
              <a:rPr lang="ko-KR" altLang="en-US" dirty="0" smtClean="0"/>
              <a:t> 계산</a:t>
            </a:r>
            <a:endParaRPr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14249400" y="5782242"/>
            <a:ext cx="2362199" cy="11652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종목 선정</a:t>
            </a:r>
            <a:r>
              <a:rPr lang="en-US" altLang="ko-KR" dirty="0" smtClean="0"/>
              <a:t>/</a:t>
            </a:r>
            <a:r>
              <a:rPr lang="ko-KR" altLang="en-US" dirty="0" smtClean="0"/>
              <a:t>저장</a:t>
            </a:r>
            <a:endParaRPr lang="ko-KR" altLang="en-US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4249400" y="3573580"/>
            <a:ext cx="2364219" cy="10806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매수</a:t>
            </a:r>
            <a:r>
              <a:rPr lang="en-US" altLang="ko-KR" dirty="0" smtClean="0"/>
              <a:t>/</a:t>
            </a:r>
            <a:r>
              <a:rPr lang="ko-KR" altLang="en-US" dirty="0" smtClean="0"/>
              <a:t>매도</a:t>
            </a:r>
            <a:endParaRPr lang="ko-KR" altLang="en-US" dirty="0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10615518" y="3573580"/>
            <a:ext cx="2097266" cy="11250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실시간 주시</a:t>
            </a:r>
            <a:endParaRPr lang="ko-KR" altLang="en-US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3276600" y="4657157"/>
            <a:ext cx="2097266" cy="11250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Kiwoom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로그인</a:t>
            </a:r>
            <a:r>
              <a:rPr lang="en-US" altLang="ko-KR" dirty="0" smtClean="0"/>
              <a:t>/</a:t>
            </a:r>
            <a:r>
              <a:rPr lang="ko-KR" altLang="en-US" dirty="0" smtClean="0"/>
              <a:t>성공여부</a:t>
            </a:r>
            <a:endParaRPr lang="ko-KR" altLang="en-US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7772400" y="4693113"/>
            <a:ext cx="1884184" cy="10959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장시간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체크</a:t>
            </a:r>
            <a:endParaRPr lang="ko-KR" altLang="en-US" dirty="0"/>
          </a:p>
        </p:txBody>
      </p:sp>
      <p:cxnSp>
        <p:nvCxnSpPr>
          <p:cNvPr id="21" name="직선 화살표 연결선 20"/>
          <p:cNvCxnSpPr>
            <a:stCxn id="3" idx="3"/>
            <a:endCxn id="15" idx="1"/>
          </p:cNvCxnSpPr>
          <p:nvPr/>
        </p:nvCxnSpPr>
        <p:spPr>
          <a:xfrm>
            <a:off x="2286000" y="5219700"/>
            <a:ext cx="990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/>
          <p:cNvCxnSpPr>
            <a:stCxn id="15" idx="3"/>
            <a:endCxn id="16" idx="1"/>
          </p:cNvCxnSpPr>
          <p:nvPr/>
        </p:nvCxnSpPr>
        <p:spPr>
          <a:xfrm>
            <a:off x="5373866" y="5219700"/>
            <a:ext cx="2398534" cy="21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모서리가 둥근 직사각형 10"/>
          <p:cNvSpPr/>
          <p:nvPr/>
        </p:nvSpPr>
        <p:spPr>
          <a:xfrm>
            <a:off x="5647884" y="5600700"/>
            <a:ext cx="1905000" cy="93685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분석해 놓은 종목 가져오기</a:t>
            </a:r>
            <a:endParaRPr lang="ko-KR" altLang="en-US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5647884" y="3825645"/>
            <a:ext cx="1905000" cy="93685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계좌 </a:t>
            </a:r>
            <a:r>
              <a:rPr lang="ko-KR" altLang="en-US" dirty="0" err="1" smtClean="0"/>
              <a:t>보유종목</a:t>
            </a:r>
            <a:r>
              <a:rPr lang="ko-KR" altLang="en-US" dirty="0" smtClean="0"/>
              <a:t> 가져오기</a:t>
            </a:r>
            <a:endParaRPr lang="ko-KR" altLang="en-US" dirty="0"/>
          </a:p>
        </p:txBody>
      </p:sp>
      <p:cxnSp>
        <p:nvCxnSpPr>
          <p:cNvPr id="19" name="꺾인 연결선 18"/>
          <p:cNvCxnSpPr>
            <a:stCxn id="16" idx="3"/>
            <a:endCxn id="10" idx="1"/>
          </p:cNvCxnSpPr>
          <p:nvPr/>
        </p:nvCxnSpPr>
        <p:spPr>
          <a:xfrm>
            <a:off x="9656584" y="5241084"/>
            <a:ext cx="962971" cy="1112658"/>
          </a:xfrm>
          <a:prstGeom prst="bentConnector3">
            <a:avLst>
              <a:gd name="adj1" fmla="val 487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꺾인 연결선 21"/>
          <p:cNvCxnSpPr>
            <a:stCxn id="16" idx="3"/>
            <a:endCxn id="14" idx="1"/>
          </p:cNvCxnSpPr>
          <p:nvPr/>
        </p:nvCxnSpPr>
        <p:spPr>
          <a:xfrm flipV="1">
            <a:off x="9656584" y="4136123"/>
            <a:ext cx="958934" cy="1104961"/>
          </a:xfrm>
          <a:prstGeom prst="bentConnector3">
            <a:avLst>
              <a:gd name="adj1" fmla="val 4810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stCxn id="14" idx="3"/>
            <a:endCxn id="13" idx="1"/>
          </p:cNvCxnSpPr>
          <p:nvPr/>
        </p:nvCxnSpPr>
        <p:spPr>
          <a:xfrm flipV="1">
            <a:off x="12712784" y="4113918"/>
            <a:ext cx="1536616" cy="22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>
            <a:stCxn id="10" idx="3"/>
            <a:endCxn id="12" idx="1"/>
          </p:cNvCxnSpPr>
          <p:nvPr/>
        </p:nvCxnSpPr>
        <p:spPr>
          <a:xfrm>
            <a:off x="12712784" y="6353742"/>
            <a:ext cx="1536616" cy="11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꺾인 연결선 34"/>
          <p:cNvCxnSpPr>
            <a:stCxn id="14" idx="0"/>
            <a:endCxn id="16" idx="0"/>
          </p:cNvCxnSpPr>
          <p:nvPr/>
        </p:nvCxnSpPr>
        <p:spPr>
          <a:xfrm rot="16200000" flipH="1" flipV="1">
            <a:off x="9629555" y="2658516"/>
            <a:ext cx="1119533" cy="2949659"/>
          </a:xfrm>
          <a:prstGeom prst="bentConnector3">
            <a:avLst>
              <a:gd name="adj1" fmla="val -2041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텍스트 개체 틀 37"/>
          <p:cNvSpPr>
            <a:spLocks noGrp="1"/>
          </p:cNvSpPr>
          <p:nvPr>
            <p:ph type="body" idx="1"/>
          </p:nvPr>
        </p:nvSpPr>
        <p:spPr>
          <a:xfrm>
            <a:off x="7218184" y="2376317"/>
            <a:ext cx="2438400" cy="704620"/>
          </a:xfrm>
        </p:spPr>
        <p:txBody>
          <a:bodyPr>
            <a:normAutofit/>
          </a:bodyPr>
          <a:lstStyle/>
          <a:p>
            <a:pPr algn="ctr"/>
            <a:r>
              <a:rPr lang="ko-KR" altLang="en-US" sz="3000" b="1" dirty="0" smtClean="0">
                <a:solidFill>
                  <a:schemeClr val="tx1"/>
                </a:solidFill>
              </a:rPr>
              <a:t>장시간 체크</a:t>
            </a:r>
            <a:endParaRPr lang="ko-KR" altLang="en-US" sz="3000" b="1" dirty="0">
              <a:solidFill>
                <a:schemeClr val="tx1"/>
              </a:solidFill>
            </a:endParaRPr>
          </a:p>
        </p:txBody>
      </p:sp>
      <p:sp>
        <p:nvSpPr>
          <p:cNvPr id="39" name="텍스트 개체 틀 37"/>
          <p:cNvSpPr txBox="1">
            <a:spLocks/>
          </p:cNvSpPr>
          <p:nvPr/>
        </p:nvSpPr>
        <p:spPr>
          <a:xfrm>
            <a:off x="8718529" y="3665622"/>
            <a:ext cx="2004666" cy="5145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3000" b="1" dirty="0" smtClean="0">
                <a:solidFill>
                  <a:schemeClr val="tx1"/>
                </a:solidFill>
              </a:rPr>
              <a:t>장 시작</a:t>
            </a:r>
            <a:endParaRPr lang="ko-KR" altLang="en-US" sz="3000" b="1" dirty="0">
              <a:solidFill>
                <a:schemeClr val="tx1"/>
              </a:solidFill>
            </a:endParaRPr>
          </a:p>
        </p:txBody>
      </p:sp>
      <p:sp>
        <p:nvSpPr>
          <p:cNvPr id="40" name="텍스트 개체 틀 37"/>
          <p:cNvSpPr txBox="1">
            <a:spLocks/>
          </p:cNvSpPr>
          <p:nvPr/>
        </p:nvSpPr>
        <p:spPr>
          <a:xfrm>
            <a:off x="8617476" y="6371509"/>
            <a:ext cx="2078216" cy="6072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3000" b="1" dirty="0" smtClean="0">
                <a:solidFill>
                  <a:schemeClr val="tx1"/>
                </a:solidFill>
              </a:rPr>
              <a:t>장 마감</a:t>
            </a:r>
            <a:endParaRPr lang="ko-KR" altLang="en-US" sz="3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49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393</Words>
  <Application>Microsoft Office PowerPoint</Application>
  <PresentationFormat>사용자 지정</PresentationFormat>
  <Paragraphs>56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Arial</vt:lpstr>
      <vt:lpstr>S-Core Dream 5 Medium</vt:lpstr>
      <vt:lpstr>Calibri</vt:lpstr>
      <vt:lpstr>Noto Sans CJK KR Regular</vt:lpstr>
      <vt:lpstr>S-Core Dream 3 Light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Kiwoom Tr signal/Slot 연결</vt:lpstr>
      <vt:lpstr>Kiwoom 로그인/성공여부 </vt:lpstr>
      <vt:lpstr>계좌정보 가져오기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19</cp:revision>
  <dcterms:created xsi:type="dcterms:W3CDTF">2006-08-16T00:00:00Z</dcterms:created>
  <dcterms:modified xsi:type="dcterms:W3CDTF">2024-10-31T02:22:44Z</dcterms:modified>
</cp:coreProperties>
</file>